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6" r:id="rId8"/>
    <p:sldId id="268" r:id="rId9"/>
    <p:sldId id="270" r:id="rId10"/>
    <p:sldId id="274" r:id="rId11"/>
    <p:sldId id="264" r:id="rId12"/>
    <p:sldId id="265" r:id="rId13"/>
    <p:sldId id="275" r:id="rId14"/>
    <p:sldId id="276" r:id="rId15"/>
    <p:sldId id="277" r:id="rId16"/>
    <p:sldId id="298" r:id="rId17"/>
    <p:sldId id="278" r:id="rId18"/>
    <p:sldId id="279" r:id="rId19"/>
    <p:sldId id="280" r:id="rId20"/>
    <p:sldId id="297" r:id="rId21"/>
    <p:sldId id="281" r:id="rId22"/>
    <p:sldId id="282" r:id="rId23"/>
    <p:sldId id="285" r:id="rId24"/>
    <p:sldId id="283" r:id="rId25"/>
    <p:sldId id="284" r:id="rId26"/>
    <p:sldId id="286" r:id="rId27"/>
    <p:sldId id="287" r:id="rId28"/>
    <p:sldId id="288" r:id="rId29"/>
    <p:sldId id="289" r:id="rId30"/>
    <p:sldId id="290" r:id="rId31"/>
    <p:sldId id="291" r:id="rId32"/>
    <p:sldId id="294" r:id="rId33"/>
    <p:sldId id="292" r:id="rId34"/>
    <p:sldId id="293" r:id="rId35"/>
    <p:sldId id="296" r:id="rId36"/>
    <p:sldId id="29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32D2656-2079-4282-8A69-4878EC551B75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AD79906-FE00-44DC-86C0-3BCB3E790A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c3Yc5w0xbg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SharonEdwards@gmail.co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michaeleason.com/sitebuildercontent/sitebuilderpictures/nths_logo.jpg&amp;imgrefurl=http://www.michaeleason.com/id244.html&amp;usg=__0c38JzlI2hBBGdD69lqNp_C1zhg=&amp;h=630&amp;w=512&amp;sz=27&amp;hl=en&amp;start=2&amp;zoom=1&amp;tbnid=ASq4HmNFkOxLnM:&amp;tbnh=137&amp;tbnw=111&amp;ei=8rJ4TtiMBZOTtwfwvvyEDA&amp;prev=/images?q=national+technical+honor+society&amp;hl=en&amp;gbv=2&amp;tbm=isch&amp;itbs=1" TargetMode="External"/><Relationship Id="rId3" Type="http://schemas.openxmlformats.org/officeDocument/2006/relationships/image" Target="../media/image19.jpeg"/><Relationship Id="rId7" Type="http://schemas.openxmlformats.org/officeDocument/2006/relationships/image" Target="../media/image21.jpeg"/><Relationship Id="rId2" Type="http://schemas.openxmlformats.org/officeDocument/2006/relationships/hyperlink" Target="http://www.google.com/imgres?imgurl=http://www.dchmillburnaudi.com/mypictures/Logos/SADD%20color.jpg&amp;imgrefurl=http://www.dchmillburnaudi.com/sadd.aspx&amp;usg=__3LhJSRukTp501kkuMcU_pdLSBj8=&amp;h=1287&amp;w=1831&amp;sz=310&amp;hl=en&amp;start=2&amp;zoom=1&amp;tbnid=9gr9eZu0TXjcvM:&amp;tbnh=105&amp;tbnw=150&amp;ei=prJ4TtaHFJKEtgfWu4yfDA&amp;prev=/images?q=SADD&amp;hl=en&amp;gbv=2&amp;tbm=isch&amp;itbs=1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google.com/imgres?imgurl=http://web.spalding.k12.ga.us/ghs/Clubs/Beta%20Club/senior_beta.jpg&amp;imgrefurl=http://web.spalding.k12.ga.us/ghs/Clubs/Beta%20Club/BetaClub.html&amp;usg=__0L0OdhHl528YfQVPWCPQP3urdtA=&amp;h=499&amp;w=500&amp;sz=68&amp;hl=en&amp;start=3&amp;zoom=1&amp;tbnid=FcQnxiHI72L9qM:&amp;tbnh=130&amp;tbnw=130&amp;ei=3LJ4TvHjMpS5twf1yfSnDA&amp;prev=/images?q=BETA+Club&amp;hl=en&amp;gbv=2&amp;tbm=isch&amp;itbs=1" TargetMode="External"/><Relationship Id="rId11" Type="http://schemas.openxmlformats.org/officeDocument/2006/relationships/image" Target="../media/image23.jpeg"/><Relationship Id="rId5" Type="http://schemas.openxmlformats.org/officeDocument/2006/relationships/image" Target="../media/image20.jpeg"/><Relationship Id="rId10" Type="http://schemas.openxmlformats.org/officeDocument/2006/relationships/hyperlink" Target="http://www.google.com/imgres?imgurl=http://jva.avca.org/Portals/0/volleyball2.gif&amp;imgrefurl=http://jva.avca.org/&amp;usg=__OSZSuhhuvUhLngO9iQyAjsPgOWA=&amp;h=225&amp;w=274&amp;sz=5&amp;hl=en&amp;start=20&amp;zoom=1&amp;tbnid=zmGv6EuerhCFBM:&amp;tbnh=93&amp;tbnw=113&amp;ei=C7N4TqC7OJKEtgfWu4yfDA&amp;prev=/images?q=volleyball&amp;hl=en&amp;gbv=2&amp;tbm=isch&amp;itbs=1" TargetMode="External"/><Relationship Id="rId4" Type="http://schemas.openxmlformats.org/officeDocument/2006/relationships/hyperlink" Target="http://www.google.com/imgres?imgurl=http://www.kershaw.k12.sc.us/dme/images/honor%20roll.gif&amp;imgrefurl=http://www.kershaw.k12.sc.us/dme/students/honors_and_awards.htm&amp;usg=__R0lmXwLPH7niHwGtgN1dnkeEMFU=&amp;h=180&amp;w=190&amp;sz=3&amp;hl=en&amp;start=17&amp;zoom=1&amp;tbnid=kqdZELQnyr20LM:&amp;tbnh=98&amp;tbnw=103&amp;ei=u7J4TtXtJIi4twfT5_CEDA&amp;prev=/images?q=A+Honor+Roll&amp;hl=en&amp;gbv=2&amp;tbm=isch&amp;itbs=1" TargetMode="External"/><Relationship Id="rId9" Type="http://schemas.openxmlformats.org/officeDocument/2006/relationships/image" Target="../media/image22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 Your Skills!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5257800"/>
            <a:ext cx="6172200" cy="1371600"/>
          </a:xfrm>
        </p:spPr>
        <p:txBody>
          <a:bodyPr/>
          <a:lstStyle/>
          <a:p>
            <a:r>
              <a:rPr lang="en-US" dirty="0" smtClean="0"/>
              <a:t>Presented by:  Mrs. Edwards</a:t>
            </a:r>
          </a:p>
          <a:p>
            <a:r>
              <a:rPr lang="en-US" dirty="0" smtClean="0"/>
              <a:t>EWHS Career Development Coordinator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685800"/>
            <a:ext cx="716280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Creating Successful Resumes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True or False?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Your resume should only include skills related directly to the job.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43400" y="2209800"/>
            <a:ext cx="41148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True. You need to “sell” your skills that relate to the specific position! </a:t>
            </a:r>
          </a:p>
          <a:p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Even if you do not have many specialized and technical skills, most occupations also require reliability, teamwork, and communication.</a:t>
            </a:r>
          </a:p>
          <a:p>
            <a:endParaRPr lang="en-US" sz="2400" dirty="0" smtClean="0"/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  <p:pic>
        <p:nvPicPr>
          <p:cNvPr id="27650" name="Picture 2" descr="http://www.giftsanddec.com/photo/362/362676-Targ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43200"/>
            <a:ext cx="3467100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While scanning a resume, a recruiter is looking for important KEY WORDS that match the job description.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What are the KEY WORDS in this job description?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667000"/>
            <a:ext cx="7848600" cy="3886200"/>
          </a:xfrm>
        </p:spPr>
        <p:txBody>
          <a:bodyPr/>
          <a:lstStyle/>
          <a:p>
            <a:pPr fontAlgn="t"/>
            <a:r>
              <a:rPr lang="en-US" i="1" dirty="0" smtClean="0"/>
              <a:t>Registered nurses</a:t>
            </a:r>
            <a:r>
              <a:rPr lang="en-US" dirty="0" smtClean="0"/>
              <a:t> (</a:t>
            </a:r>
            <a:r>
              <a:rPr lang="en-US" i="1" dirty="0" smtClean="0"/>
              <a:t>RNs</a:t>
            </a:r>
            <a:r>
              <a:rPr lang="en-US" dirty="0" smtClean="0"/>
              <a:t>), regardless of specialty or work setting, </a:t>
            </a:r>
            <a:r>
              <a:rPr lang="en-US" b="1" i="1" dirty="0" smtClean="0">
                <a:solidFill>
                  <a:srgbClr val="7030A0"/>
                </a:solidFill>
              </a:rPr>
              <a:t>treat</a:t>
            </a:r>
            <a:r>
              <a:rPr lang="en-US" dirty="0" smtClean="0"/>
              <a:t> patients, </a:t>
            </a:r>
            <a:r>
              <a:rPr lang="en-US" b="1" i="1" dirty="0" smtClean="0">
                <a:solidFill>
                  <a:srgbClr val="7030A0"/>
                </a:solidFill>
              </a:rPr>
              <a:t>educate</a:t>
            </a:r>
            <a:r>
              <a:rPr lang="en-US" dirty="0" smtClean="0"/>
              <a:t> patients and the public about various medical conditions, and </a:t>
            </a:r>
            <a:r>
              <a:rPr lang="en-US" b="1" i="1" dirty="0" smtClean="0">
                <a:solidFill>
                  <a:srgbClr val="7030A0"/>
                </a:solidFill>
              </a:rPr>
              <a:t>provide advice and emotional support </a:t>
            </a:r>
            <a:r>
              <a:rPr lang="en-US" dirty="0" smtClean="0"/>
              <a:t>to patients' family members. RNs </a:t>
            </a:r>
            <a:r>
              <a:rPr lang="en-US" b="1" i="1" dirty="0" smtClean="0">
                <a:solidFill>
                  <a:srgbClr val="7030A0"/>
                </a:solidFill>
              </a:rPr>
              <a:t>record</a:t>
            </a:r>
            <a:r>
              <a:rPr lang="en-US" dirty="0" smtClean="0"/>
              <a:t> patients' medical histories and symptoms, help </a:t>
            </a:r>
            <a:r>
              <a:rPr lang="en-US" b="1" i="1" dirty="0" smtClean="0">
                <a:solidFill>
                  <a:srgbClr val="7030A0"/>
                </a:solidFill>
              </a:rPr>
              <a:t>perform diagnostic tests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b="1" i="1" dirty="0" smtClean="0">
                <a:solidFill>
                  <a:srgbClr val="7030A0"/>
                </a:solidFill>
              </a:rPr>
              <a:t>analyze</a:t>
            </a:r>
            <a:r>
              <a:rPr lang="en-US" dirty="0" smtClean="0"/>
              <a:t> results, </a:t>
            </a:r>
            <a:r>
              <a:rPr lang="en-US" b="1" i="1" dirty="0" smtClean="0">
                <a:solidFill>
                  <a:srgbClr val="7030A0"/>
                </a:solidFill>
              </a:rPr>
              <a:t>operate</a:t>
            </a:r>
            <a:r>
              <a:rPr lang="en-US" i="1" dirty="0" smtClean="0"/>
              <a:t> </a:t>
            </a:r>
            <a:r>
              <a:rPr lang="en-US" dirty="0" smtClean="0"/>
              <a:t>medical machinery, </a:t>
            </a:r>
            <a:r>
              <a:rPr lang="en-US" b="1" i="1" dirty="0" smtClean="0">
                <a:solidFill>
                  <a:srgbClr val="7030A0"/>
                </a:solidFill>
              </a:rPr>
              <a:t>administer treatment </a:t>
            </a:r>
            <a:r>
              <a:rPr lang="en-US" dirty="0" smtClean="0"/>
              <a:t>and medications, and help with patient </a:t>
            </a:r>
            <a:r>
              <a:rPr lang="en-US" b="1" i="1" dirty="0" smtClean="0">
                <a:solidFill>
                  <a:srgbClr val="7030A0"/>
                </a:solidFill>
              </a:rPr>
              <a:t>follow-up</a:t>
            </a:r>
            <a:r>
              <a:rPr lang="en-US" dirty="0" smtClean="0"/>
              <a:t> and rehabilitation.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Examples of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 KEY WORDS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sz="3200" dirty="0" smtClean="0">
                <a:solidFill>
                  <a:schemeClr val="accent1"/>
                </a:solidFill>
              </a:rPr>
              <a:t>on a resume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981200"/>
            <a:ext cx="4038600" cy="4267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b="1" dirty="0" smtClean="0"/>
              <a:t>SUMMARY OF QUALIFICATIONS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Excellent </a:t>
            </a:r>
            <a:r>
              <a:rPr lang="en-US" sz="1400" b="1" dirty="0" smtClean="0">
                <a:solidFill>
                  <a:schemeClr val="accent1"/>
                </a:solidFill>
              </a:rPr>
              <a:t>communication skills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Knowledge of health care organizations. </a:t>
            </a:r>
          </a:p>
          <a:p>
            <a:r>
              <a:rPr lang="en-US" sz="1400" dirty="0" smtClean="0"/>
              <a:t>Knowledge of </a:t>
            </a:r>
            <a:r>
              <a:rPr lang="en-US" sz="1400" b="1" dirty="0" smtClean="0"/>
              <a:t>computer software</a:t>
            </a:r>
            <a:r>
              <a:rPr lang="en-US" sz="1400" dirty="0" smtClean="0"/>
              <a:t>. </a:t>
            </a:r>
          </a:p>
          <a:p>
            <a:r>
              <a:rPr lang="en-US" sz="1400" dirty="0" smtClean="0"/>
              <a:t>Knowledge of principles and processes for providing </a:t>
            </a:r>
            <a:r>
              <a:rPr lang="en-US" sz="1400" b="1" dirty="0" smtClean="0">
                <a:solidFill>
                  <a:schemeClr val="accent1"/>
                </a:solidFill>
              </a:rPr>
              <a:t>customer and personal services</a:t>
            </a:r>
            <a:r>
              <a:rPr lang="en-US" sz="1400" dirty="0" smtClean="0">
                <a:solidFill>
                  <a:schemeClr val="accent1"/>
                </a:solidFill>
              </a:rPr>
              <a:t>. </a:t>
            </a:r>
          </a:p>
          <a:p>
            <a:r>
              <a:rPr lang="en-US" sz="1400" dirty="0" smtClean="0"/>
              <a:t>Knowledge of </a:t>
            </a:r>
            <a:r>
              <a:rPr lang="en-US" sz="1400" b="1" dirty="0" smtClean="0">
                <a:solidFill>
                  <a:schemeClr val="accent1"/>
                </a:solidFill>
              </a:rPr>
              <a:t>human behavior </a:t>
            </a:r>
            <a:r>
              <a:rPr lang="en-US" sz="1400" dirty="0" smtClean="0"/>
              <a:t>and performance. </a:t>
            </a:r>
          </a:p>
          <a:p>
            <a:r>
              <a:rPr lang="en-US" sz="1400" dirty="0" smtClean="0"/>
              <a:t>Ability to create a </a:t>
            </a:r>
            <a:r>
              <a:rPr lang="en-US" sz="1400" b="1" dirty="0" smtClean="0">
                <a:solidFill>
                  <a:schemeClr val="accent1"/>
                </a:solidFill>
              </a:rPr>
              <a:t>positive working environment</a:t>
            </a:r>
            <a:r>
              <a:rPr lang="en-US" sz="1400" b="1" dirty="0" smtClean="0"/>
              <a:t> </a:t>
            </a:r>
            <a:r>
              <a:rPr lang="en-US" sz="1400" dirty="0" smtClean="0"/>
              <a:t>that uplifts patient's spirits.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191000" y="152400"/>
            <a:ext cx="4953000" cy="6248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n-US" sz="5600" b="1" dirty="0" smtClean="0"/>
              <a:t>NURSING EXPERIENCE</a:t>
            </a:r>
          </a:p>
          <a:p>
            <a:pPr>
              <a:buNone/>
            </a:pPr>
            <a:r>
              <a:rPr lang="en-US" sz="5600" b="1" dirty="0" smtClean="0"/>
              <a:t>Registered Nurse (RN), 1998-2001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/>
              <a:t>Adventist Health System- Fort Worth, TX </a:t>
            </a:r>
          </a:p>
          <a:p>
            <a:r>
              <a:rPr lang="en-US" sz="5600" dirty="0" smtClean="0"/>
              <a:t>Managed and directed nursing care activities during the patients hospital stay. </a:t>
            </a:r>
          </a:p>
          <a:p>
            <a:r>
              <a:rPr lang="en-US" sz="5600" dirty="0" smtClean="0"/>
              <a:t>Identified short and long term</a:t>
            </a:r>
            <a:r>
              <a:rPr lang="en-US" sz="5600" dirty="0" smtClean="0">
                <a:solidFill>
                  <a:schemeClr val="accent1"/>
                </a:solidFill>
              </a:rPr>
              <a:t> </a:t>
            </a:r>
            <a:r>
              <a:rPr lang="en-US" sz="5600" b="1" dirty="0" smtClean="0">
                <a:solidFill>
                  <a:schemeClr val="accent1"/>
                </a:solidFill>
              </a:rPr>
              <a:t>goals</a:t>
            </a:r>
            <a:r>
              <a:rPr lang="en-US" sz="5600" dirty="0" smtClean="0">
                <a:solidFill>
                  <a:schemeClr val="accent1"/>
                </a:solidFill>
              </a:rPr>
              <a:t> </a:t>
            </a:r>
            <a:r>
              <a:rPr lang="en-US" sz="5600" dirty="0" smtClean="0"/>
              <a:t>based on patient care needs. </a:t>
            </a:r>
          </a:p>
          <a:p>
            <a:r>
              <a:rPr lang="en-US" sz="5600" dirty="0" smtClean="0"/>
              <a:t>Provided and </a:t>
            </a:r>
            <a:r>
              <a:rPr lang="en-US" sz="5600" b="1" dirty="0" smtClean="0">
                <a:solidFill>
                  <a:schemeClr val="accent1"/>
                </a:solidFill>
              </a:rPr>
              <a:t>documented nursing interventions </a:t>
            </a:r>
            <a:r>
              <a:rPr lang="en-US" sz="5600" dirty="0" smtClean="0"/>
              <a:t>based on assessed patient needs, and plan of care. </a:t>
            </a:r>
          </a:p>
          <a:p>
            <a:r>
              <a:rPr lang="en-US" sz="5600" b="1" dirty="0" smtClean="0">
                <a:solidFill>
                  <a:schemeClr val="accent1"/>
                </a:solidFill>
              </a:rPr>
              <a:t>Collaborated with appropriate health team </a:t>
            </a:r>
            <a:r>
              <a:rPr lang="en-US" sz="5600" dirty="0" smtClean="0"/>
              <a:t>members for coordination of daily plan of care for assigned patients. </a:t>
            </a:r>
          </a:p>
          <a:p>
            <a:r>
              <a:rPr lang="en-US" sz="5600" b="1" dirty="0" smtClean="0">
                <a:solidFill>
                  <a:schemeClr val="accent1"/>
                </a:solidFill>
              </a:rPr>
              <a:t>Involved the family </a:t>
            </a:r>
            <a:r>
              <a:rPr lang="en-US" sz="5600" dirty="0" smtClean="0"/>
              <a:t>when providing care and in decision-making as appropriate. </a:t>
            </a:r>
          </a:p>
          <a:p>
            <a:r>
              <a:rPr lang="en-US" sz="5600" b="1" dirty="0" smtClean="0">
                <a:solidFill>
                  <a:schemeClr val="accent1"/>
                </a:solidFill>
              </a:rPr>
              <a:t>Documented</a:t>
            </a:r>
            <a:r>
              <a:rPr lang="en-US" sz="5600" dirty="0" smtClean="0"/>
              <a:t> the effectiveness of nursing care and modified plan of care as patient progresses toward expected outcomes. </a:t>
            </a:r>
          </a:p>
          <a:p>
            <a:pPr>
              <a:buNone/>
            </a:pPr>
            <a:r>
              <a:rPr lang="en-US" sz="5600" b="1" dirty="0" smtClean="0"/>
              <a:t>Registered Nurse (RN), 1994-1997</a:t>
            </a:r>
            <a:r>
              <a:rPr lang="en-US" sz="5600" dirty="0" smtClean="0"/>
              <a:t/>
            </a:r>
            <a:br>
              <a:rPr lang="en-US" sz="5600" dirty="0" smtClean="0"/>
            </a:br>
            <a:r>
              <a:rPr lang="en-US" sz="5600" dirty="0" smtClean="0"/>
              <a:t>Heritage Gardens Healthcare Center - Carrollton, TX</a:t>
            </a:r>
          </a:p>
          <a:p>
            <a:r>
              <a:rPr lang="en-US" sz="5600" b="1" dirty="0" smtClean="0">
                <a:solidFill>
                  <a:schemeClr val="accent1"/>
                </a:solidFill>
              </a:rPr>
              <a:t>Observed, assessed, and recorded symptoms, reactions, and progress</a:t>
            </a:r>
            <a:r>
              <a:rPr lang="en-US" sz="56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en-US" sz="5600" dirty="0" smtClean="0"/>
              <a:t>Assisted physicians during treatments and examinations. </a:t>
            </a:r>
          </a:p>
          <a:p>
            <a:r>
              <a:rPr lang="en-US" sz="5600" dirty="0" smtClean="0"/>
              <a:t>Develop and managed nursing care plans. </a:t>
            </a:r>
          </a:p>
          <a:p>
            <a:r>
              <a:rPr lang="en-US" sz="5600" b="1" dirty="0" smtClean="0">
                <a:solidFill>
                  <a:schemeClr val="accent1"/>
                </a:solidFill>
              </a:rPr>
              <a:t>Administered medications </a:t>
            </a:r>
            <a:r>
              <a:rPr lang="en-US" sz="5600" dirty="0" smtClean="0"/>
              <a:t>and assisted in convalescence and rehabilitation. </a:t>
            </a:r>
          </a:p>
          <a:p>
            <a:r>
              <a:rPr lang="en-US" sz="5600" b="1" dirty="0" smtClean="0">
                <a:solidFill>
                  <a:schemeClr val="accent1"/>
                </a:solidFill>
              </a:rPr>
              <a:t>Instructed patients and their families </a:t>
            </a:r>
            <a:r>
              <a:rPr lang="en-US" sz="5600" dirty="0" smtClean="0"/>
              <a:t>in proper care. </a:t>
            </a:r>
          </a:p>
          <a:p>
            <a:r>
              <a:rPr lang="en-US" sz="5600" dirty="0" smtClean="0"/>
              <a:t>Helped individuals and groups take steps to improve or maintain their health. </a:t>
            </a:r>
          </a:p>
          <a:p>
            <a:r>
              <a:rPr lang="en-US" sz="5600" dirty="0" smtClean="0"/>
              <a:t>Provided practice management support and </a:t>
            </a:r>
            <a:r>
              <a:rPr lang="en-US" sz="5600" b="1" dirty="0" smtClean="0">
                <a:solidFill>
                  <a:schemeClr val="accent1"/>
                </a:solidFill>
              </a:rPr>
              <a:t>patient education</a:t>
            </a:r>
            <a:r>
              <a:rPr lang="en-US" sz="5600" dirty="0" smtClean="0"/>
              <a:t>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Resume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1524000"/>
          </a:xfrm>
        </p:spPr>
        <p:txBody>
          <a:bodyPr/>
          <a:lstStyle/>
          <a:p>
            <a:r>
              <a:rPr lang="en-US" dirty="0" smtClean="0"/>
              <a:t>Quick Video with Tips for Writing a Teen Resume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3400" y="2819400"/>
            <a:ext cx="7620000" cy="15240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http://www.youtube.com/watch?v=8c3Yc5w0xbg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one: Contact information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182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Full Legal Name</a:t>
            </a:r>
          </a:p>
          <a:p>
            <a:r>
              <a:rPr lang="en-US" dirty="0" smtClean="0"/>
              <a:t>Address</a:t>
            </a:r>
          </a:p>
          <a:p>
            <a:r>
              <a:rPr lang="en-US" dirty="0" smtClean="0"/>
              <a:t>Phone Number</a:t>
            </a:r>
          </a:p>
          <a:p>
            <a:r>
              <a:rPr lang="en-US" dirty="0" smtClean="0"/>
              <a:t>E-mail Address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806952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Contact information should be easy to see.</a:t>
            </a:r>
          </a:p>
          <a:p>
            <a:r>
              <a:rPr lang="en-US" dirty="0" smtClean="0"/>
              <a:t>Use a font that is easy to read and use a larger font than the rest of the resume.</a:t>
            </a:r>
          </a:p>
          <a:p>
            <a:r>
              <a:rPr lang="en-US" dirty="0" smtClean="0"/>
              <a:t>Center and bold!</a:t>
            </a:r>
          </a:p>
          <a:p>
            <a:r>
              <a:rPr lang="en-US" dirty="0" smtClean="0"/>
              <a:t>Can use a different font style.</a:t>
            </a:r>
          </a:p>
          <a:p>
            <a:r>
              <a:rPr lang="en-US" dirty="0" smtClean="0"/>
              <a:t>Make sure that your voice mail message is professional for the number that you give.</a:t>
            </a:r>
          </a:p>
          <a:p>
            <a:r>
              <a:rPr lang="en-US" dirty="0" smtClean="0"/>
              <a:t>Also, make sure that you have a professional email address and you check it often.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smtClean="0">
                <a:hlinkClick r:id="rId2"/>
              </a:rPr>
              <a:t>SharonEdwards@gmail.com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NOT QTpie1980@gmail.com</a:t>
            </a:r>
          </a:p>
          <a:p>
            <a:endParaRPr lang="en-US" dirty="0"/>
          </a:p>
        </p:txBody>
      </p:sp>
      <p:pic>
        <p:nvPicPr>
          <p:cNvPr id="1026" name="Picture 2" descr="http://files.leagueathletics.com/Images/Club/6696/ContactUs-1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505200"/>
            <a:ext cx="3733801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This statement tells what kind of position you want.</a:t>
            </a:r>
          </a:p>
          <a:p>
            <a:r>
              <a:rPr lang="en-US" dirty="0" smtClean="0"/>
              <a:t>Avoid being vague </a:t>
            </a:r>
          </a:p>
          <a:p>
            <a:pPr lvl="1"/>
            <a:r>
              <a:rPr lang="en-US" dirty="0" smtClean="0"/>
              <a:t>“Seeking a position that uses my skills and experience.” WHY?</a:t>
            </a:r>
          </a:p>
          <a:p>
            <a:r>
              <a:rPr lang="en-US" dirty="0" smtClean="0"/>
              <a:t>Avoid being overly specific.  HOW can this backfire?</a:t>
            </a:r>
          </a:p>
          <a:p>
            <a:r>
              <a:rPr lang="en-US" dirty="0" smtClean="0"/>
              <a:t>Make sure the objective statement fits the job </a:t>
            </a:r>
            <a:r>
              <a:rPr lang="en-US" dirty="0" smtClean="0"/>
              <a:t>and </a:t>
            </a:r>
            <a:r>
              <a:rPr lang="en-US" dirty="0" smtClean="0"/>
              <a:t>shows that you know </a:t>
            </a:r>
            <a:r>
              <a:rPr lang="en-US" dirty="0" smtClean="0"/>
              <a:t>the </a:t>
            </a:r>
            <a:r>
              <a:rPr lang="en-US" dirty="0" smtClean="0"/>
              <a:t>type of position </a:t>
            </a:r>
            <a:r>
              <a:rPr lang="en-US" dirty="0" smtClean="0"/>
              <a:t>the company</a:t>
            </a:r>
            <a:r>
              <a:rPr lang="en-US" dirty="0" smtClean="0"/>
              <a:t> </a:t>
            </a:r>
            <a:r>
              <a:rPr lang="en-US" dirty="0" smtClean="0"/>
              <a:t>needs to fill.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two: objective statement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two: objective statement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objective statement has 3 key parts:</a:t>
            </a:r>
          </a:p>
          <a:p>
            <a:pPr lvl="1"/>
            <a:r>
              <a:rPr lang="en-US" sz="3600" dirty="0" smtClean="0"/>
              <a:t>The Position</a:t>
            </a:r>
          </a:p>
          <a:p>
            <a:pPr lvl="1"/>
            <a:r>
              <a:rPr lang="en-US" sz="3600" dirty="0" smtClean="0"/>
              <a:t>The Field</a:t>
            </a:r>
          </a:p>
          <a:p>
            <a:pPr lvl="1"/>
            <a:r>
              <a:rPr lang="en-US" sz="3600" dirty="0" smtClean="0"/>
              <a:t>The Skills/Experience that you have-Your most outstanding strengths and abilities.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Objective Statement Part 1: Include the Position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09600" y="2209800"/>
            <a:ext cx="3657600" cy="3276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Entry Level </a:t>
            </a:r>
          </a:p>
          <a:p>
            <a:r>
              <a:rPr lang="en-US" sz="3200" dirty="0" smtClean="0"/>
              <a:t>Internship</a:t>
            </a:r>
          </a:p>
          <a:p>
            <a:r>
              <a:rPr lang="en-US" sz="3200" dirty="0" smtClean="0"/>
              <a:t>First, Second, or Third Shift Professional</a:t>
            </a:r>
          </a:p>
          <a:p>
            <a:r>
              <a:rPr lang="en-US" sz="3200" dirty="0" smtClean="0"/>
              <a:t>Part-time</a:t>
            </a:r>
            <a:endParaRPr lang="en-US" sz="3200" dirty="0"/>
          </a:p>
        </p:txBody>
      </p:sp>
      <p:pic>
        <p:nvPicPr>
          <p:cNvPr id="29698" name="Picture 2" descr="http://images.publicradio.org/content/2006/07/19/20060719_cashier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90800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Objective Statement Part 2: Include the Field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Accounting</a:t>
            </a:r>
          </a:p>
          <a:p>
            <a:r>
              <a:rPr lang="en-US" dirty="0" smtClean="0"/>
              <a:t>Human Resources</a:t>
            </a:r>
          </a:p>
          <a:p>
            <a:r>
              <a:rPr lang="en-US" dirty="0" smtClean="0"/>
              <a:t>Administrative</a:t>
            </a:r>
          </a:p>
          <a:p>
            <a:r>
              <a:rPr lang="en-US" dirty="0" smtClean="0"/>
              <a:t>Information Technology</a:t>
            </a:r>
          </a:p>
          <a:p>
            <a:r>
              <a:rPr lang="en-US" dirty="0" smtClean="0"/>
              <a:t>Culinary Arts</a:t>
            </a:r>
          </a:p>
          <a:p>
            <a:r>
              <a:rPr lang="en-US" dirty="0" smtClean="0"/>
              <a:t>Manufacturing</a:t>
            </a:r>
          </a:p>
          <a:p>
            <a:r>
              <a:rPr lang="en-US" dirty="0" smtClean="0"/>
              <a:t>Customer Service</a:t>
            </a:r>
          </a:p>
          <a:p>
            <a:r>
              <a:rPr lang="en-US" dirty="0" smtClean="0"/>
              <a:t>Marketing</a:t>
            </a:r>
          </a:p>
          <a:p>
            <a:r>
              <a:rPr lang="en-US" dirty="0" smtClean="0"/>
              <a:t>Educational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Mechanical</a:t>
            </a:r>
          </a:p>
          <a:p>
            <a:r>
              <a:rPr lang="en-US" dirty="0" smtClean="0"/>
              <a:t>Engineering</a:t>
            </a:r>
          </a:p>
          <a:p>
            <a:r>
              <a:rPr lang="en-US" dirty="0" smtClean="0"/>
              <a:t>Medical</a:t>
            </a:r>
          </a:p>
          <a:p>
            <a:r>
              <a:rPr lang="en-US" dirty="0" smtClean="0"/>
              <a:t>Food Service</a:t>
            </a:r>
          </a:p>
          <a:p>
            <a:r>
              <a:rPr lang="en-US" dirty="0" smtClean="0"/>
              <a:t>Sales</a:t>
            </a:r>
          </a:p>
          <a:p>
            <a:r>
              <a:rPr lang="en-US" dirty="0" smtClean="0"/>
              <a:t>Financial</a:t>
            </a:r>
          </a:p>
          <a:p>
            <a:r>
              <a:rPr lang="en-US" dirty="0" smtClean="0"/>
              <a:t>Warehouse</a:t>
            </a:r>
          </a:p>
          <a:p>
            <a:r>
              <a:rPr lang="en-US" dirty="0" smtClean="0"/>
              <a:t>Industrial</a:t>
            </a:r>
          </a:p>
          <a:p>
            <a:r>
              <a:rPr lang="en-US" dirty="0" smtClean="0"/>
              <a:t>Healthcare</a:t>
            </a:r>
          </a:p>
          <a:p>
            <a:r>
              <a:rPr lang="en-US" dirty="0" smtClean="0"/>
              <a:t>Welding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Objective Statement Part 3: Include the Skills/Experience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 Ethic</a:t>
            </a:r>
          </a:p>
          <a:p>
            <a:r>
              <a:rPr lang="en-US" dirty="0" smtClean="0"/>
              <a:t>Computer Skills</a:t>
            </a:r>
          </a:p>
          <a:p>
            <a:r>
              <a:rPr lang="en-US" dirty="0" smtClean="0"/>
              <a:t>Problem Solving Ability</a:t>
            </a:r>
          </a:p>
          <a:p>
            <a:r>
              <a:rPr lang="en-US" dirty="0" smtClean="0"/>
              <a:t>Organizational Ability</a:t>
            </a:r>
          </a:p>
          <a:p>
            <a:r>
              <a:rPr lang="en-US" dirty="0" smtClean="0"/>
              <a:t>Leadership Ability</a:t>
            </a:r>
          </a:p>
          <a:p>
            <a:r>
              <a:rPr lang="en-US" dirty="0" smtClean="0"/>
              <a:t>Proven Success Record</a:t>
            </a:r>
          </a:p>
          <a:p>
            <a:r>
              <a:rPr lang="en-US" dirty="0" smtClean="0"/>
              <a:t>Public Speaking Ability</a:t>
            </a:r>
          </a:p>
          <a:p>
            <a:r>
              <a:rPr lang="en-US" dirty="0" smtClean="0"/>
              <a:t>Certifications</a:t>
            </a:r>
          </a:p>
          <a:p>
            <a:r>
              <a:rPr lang="en-US" dirty="0" smtClean="0"/>
              <a:t>Accuracy</a:t>
            </a:r>
          </a:p>
          <a:p>
            <a:r>
              <a:rPr lang="en-US" dirty="0" smtClean="0"/>
              <a:t>Ability to Learn Quickly</a:t>
            </a:r>
          </a:p>
          <a:p>
            <a:r>
              <a:rPr lang="en-US" dirty="0" smtClean="0"/>
              <a:t>Maturity</a:t>
            </a:r>
          </a:p>
          <a:p>
            <a:r>
              <a:rPr lang="en-US" dirty="0" smtClean="0"/>
              <a:t>Dependability</a:t>
            </a:r>
          </a:p>
          <a:p>
            <a:r>
              <a:rPr lang="en-US" dirty="0" smtClean="0"/>
              <a:t>Communication Skills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67200" y="1600200"/>
            <a:ext cx="36576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Innovative Ideas</a:t>
            </a:r>
          </a:p>
          <a:p>
            <a:r>
              <a:rPr lang="en-US" dirty="0" smtClean="0"/>
              <a:t>Results Oriented</a:t>
            </a:r>
          </a:p>
          <a:p>
            <a:r>
              <a:rPr lang="en-US" dirty="0" smtClean="0"/>
              <a:t>Logical Thinking Ability</a:t>
            </a:r>
          </a:p>
          <a:p>
            <a:r>
              <a:rPr lang="en-US" dirty="0" smtClean="0"/>
              <a:t>Planning Skills</a:t>
            </a:r>
          </a:p>
          <a:p>
            <a:r>
              <a:rPr lang="en-US" dirty="0" smtClean="0"/>
              <a:t>Self-starter</a:t>
            </a:r>
          </a:p>
          <a:p>
            <a:r>
              <a:rPr lang="en-US" dirty="0" smtClean="0"/>
              <a:t>Specific Trade Skills</a:t>
            </a:r>
          </a:p>
          <a:p>
            <a:r>
              <a:rPr lang="en-US" dirty="0" smtClean="0"/>
              <a:t>Excellent Attendance Record</a:t>
            </a:r>
          </a:p>
          <a:p>
            <a:r>
              <a:rPr lang="en-US" dirty="0" smtClean="0"/>
              <a:t>Creativity</a:t>
            </a:r>
          </a:p>
          <a:p>
            <a:r>
              <a:rPr lang="en-US" dirty="0" smtClean="0"/>
              <a:t>Follows Instructions</a:t>
            </a:r>
          </a:p>
          <a:p>
            <a:r>
              <a:rPr lang="en-US" dirty="0" smtClean="0"/>
              <a:t>Enthusiasm</a:t>
            </a:r>
          </a:p>
          <a:p>
            <a:r>
              <a:rPr lang="en-US" dirty="0" smtClean="0"/>
              <a:t>Persistence</a:t>
            </a:r>
          </a:p>
          <a:p>
            <a:r>
              <a:rPr lang="en-US" dirty="0" smtClean="0"/>
              <a:t>Observant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What Is a Resume?</a:t>
            </a:r>
            <a:endParaRPr lang="en-US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9303"/>
            <a:ext cx="7467600" cy="4555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two: objective statement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Example</a:t>
            </a:r>
          </a:p>
          <a:p>
            <a:pPr lvl="1"/>
            <a:r>
              <a:rPr lang="en-US" sz="3600" dirty="0" smtClean="0"/>
              <a:t>Obtain an entry-level position in accounting using my strengths of </a:t>
            </a:r>
            <a:r>
              <a:rPr lang="en-US" sz="3600" dirty="0" smtClean="0"/>
              <a:t>data </a:t>
            </a:r>
            <a:r>
              <a:rPr lang="en-US" sz="3600" dirty="0" smtClean="0"/>
              <a:t>entry, </a:t>
            </a:r>
            <a:r>
              <a:rPr lang="en-US" sz="3600" dirty="0" smtClean="0"/>
              <a:t>work </a:t>
            </a:r>
            <a:r>
              <a:rPr lang="en-US" sz="3600" dirty="0" smtClean="0"/>
              <a:t>ethic, and organizational skills.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2895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As a high school student, you will list East Wake High School and your expected date of graduation.</a:t>
            </a:r>
          </a:p>
          <a:p>
            <a:r>
              <a:rPr lang="en-US" sz="2000" dirty="0" smtClean="0"/>
              <a:t>Once you begin college or </a:t>
            </a:r>
            <a:r>
              <a:rPr lang="en-US" sz="2000" dirty="0" smtClean="0"/>
              <a:t>a technical </a:t>
            </a:r>
            <a:r>
              <a:rPr lang="en-US" sz="2000" dirty="0" smtClean="0"/>
              <a:t>school, you can omit your high school information because it is assumed you have completed high school or </a:t>
            </a:r>
            <a:r>
              <a:rPr lang="en-US" sz="2000" dirty="0" smtClean="0"/>
              <a:t>have gotten </a:t>
            </a:r>
            <a:r>
              <a:rPr lang="en-US" sz="2000" dirty="0" smtClean="0"/>
              <a:t>a GED.</a:t>
            </a:r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4264152" cy="4572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East Wake High School</a:t>
            </a:r>
          </a:p>
          <a:p>
            <a:pPr>
              <a:buNone/>
            </a:pPr>
            <a:r>
              <a:rPr lang="en-US" dirty="0" smtClean="0"/>
              <a:t> 	Wendell, NC</a:t>
            </a:r>
          </a:p>
          <a:p>
            <a:pPr>
              <a:buNone/>
            </a:pPr>
            <a:r>
              <a:rPr lang="en-US" dirty="0" smtClean="0"/>
              <a:t>	Expected  Graduation: June 2013</a:t>
            </a:r>
          </a:p>
          <a:p>
            <a:pPr>
              <a:buNone/>
            </a:pPr>
            <a:r>
              <a:rPr lang="en-US" dirty="0" smtClean="0"/>
              <a:t>	Weighted GPA:  4.629</a:t>
            </a:r>
          </a:p>
          <a:p>
            <a:pPr>
              <a:buNone/>
            </a:pPr>
            <a:r>
              <a:rPr lang="en-US" dirty="0" smtClean="0"/>
              <a:t>	Relevant Courses: Sports and Entertainment Marketing, Principles of Business</a:t>
            </a:r>
          </a:p>
          <a:p>
            <a:r>
              <a:rPr lang="en-US" i="1" dirty="0" smtClean="0"/>
              <a:t>List GPA only if above a 3.0</a:t>
            </a:r>
          </a:p>
          <a:p>
            <a:r>
              <a:rPr lang="en-US" i="1" dirty="0" smtClean="0"/>
              <a:t>Or you may list your GPA in 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   </a:t>
            </a:r>
            <a:r>
              <a:rPr lang="en-US" i="1" dirty="0" smtClean="0"/>
              <a:t>job-related </a:t>
            </a:r>
            <a:r>
              <a:rPr lang="en-US" i="1" dirty="0" smtClean="0"/>
              <a:t>courses that you have taken </a:t>
            </a:r>
          </a:p>
          <a:p>
            <a:r>
              <a:rPr lang="en-US" i="1" dirty="0" smtClean="0"/>
              <a:t>Example: Business Course GPA 3.0</a:t>
            </a:r>
            <a:r>
              <a:rPr lang="en-US" dirty="0" smtClean="0"/>
              <a:t> </a:t>
            </a:r>
          </a:p>
          <a:p>
            <a:r>
              <a:rPr lang="en-US" dirty="0" smtClean="0"/>
              <a:t>Lastly, you may list Relevant Courses completed.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Three: Education and Training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As a student you probably don’t have much experience directly related to your career objective.  That’s okay!</a:t>
            </a:r>
          </a:p>
          <a:p>
            <a:r>
              <a:rPr lang="en-US" dirty="0" smtClean="0"/>
              <a:t>You may have held part-time or summer jobs.</a:t>
            </a:r>
          </a:p>
          <a:p>
            <a:r>
              <a:rPr lang="en-US" dirty="0" smtClean="0"/>
              <a:t>Describe volunteer activities, internships, and school projects.</a:t>
            </a:r>
          </a:p>
          <a:p>
            <a:r>
              <a:rPr lang="en-US" dirty="0" smtClean="0"/>
              <a:t>Through these experiences, you have gained valuable transferable skills that employers like to see!</a:t>
            </a:r>
          </a:p>
          <a:p>
            <a:r>
              <a:rPr lang="en-US" dirty="0" smtClean="0"/>
              <a:t>It also shows that you have work ethic and an ability to manage your time between school and work!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Four: Experience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1746" name="Picture 2" descr="http://www.srikumar.com/personality-development/Timemanage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524000"/>
            <a:ext cx="4171950" cy="4152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Begin with your current employment and use </a:t>
            </a:r>
            <a:r>
              <a:rPr lang="en-US" b="1" dirty="0" smtClean="0"/>
              <a:t>reverse</a:t>
            </a:r>
            <a:r>
              <a:rPr lang="en-US" dirty="0" smtClean="0"/>
              <a:t> chronological order!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09600" y="3124200"/>
            <a:ext cx="4343400" cy="2971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Name and City/State of company</a:t>
            </a:r>
          </a:p>
          <a:p>
            <a:r>
              <a:rPr lang="en-US" dirty="0" smtClean="0"/>
              <a:t>Job Title</a:t>
            </a:r>
          </a:p>
          <a:p>
            <a:r>
              <a:rPr lang="en-US" dirty="0" smtClean="0"/>
              <a:t>Date From: (Mo/Yr) Date To: (Mo/Yr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Bulleted list of responsibilities and accomplishments because you want to </a:t>
            </a:r>
            <a:r>
              <a:rPr lang="en-US" b="1" dirty="0" smtClean="0"/>
              <a:t>prove</a:t>
            </a:r>
            <a:r>
              <a:rPr lang="en-US" dirty="0" smtClean="0"/>
              <a:t> that you have </a:t>
            </a:r>
            <a:r>
              <a:rPr lang="en-US" dirty="0" smtClean="0"/>
              <a:t>the skills the employer </a:t>
            </a:r>
            <a:r>
              <a:rPr lang="en-US" dirty="0" smtClean="0"/>
              <a:t>is </a:t>
            </a:r>
            <a:r>
              <a:rPr lang="en-US" dirty="0" smtClean="0"/>
              <a:t>seeking.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Four: Experience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9938" name="Picture 2" descr="http://www.careerealism.com/home/jtodonnell/careerealism.com/wp-content/uploads/2010/10/10.06.10-How-to-Mention-Unrelated-Work-Experience-on-Your-Resu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524000"/>
            <a:ext cx="2933700" cy="2181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2133600"/>
          </a:xfrm>
        </p:spPr>
        <p:txBody>
          <a:bodyPr/>
          <a:lstStyle/>
          <a:p>
            <a:r>
              <a:rPr lang="en-US" dirty="0" smtClean="0"/>
              <a:t>Computer Skills</a:t>
            </a:r>
          </a:p>
          <a:p>
            <a:r>
              <a:rPr lang="en-US" dirty="0" smtClean="0"/>
              <a:t>Interpersonal Skills</a:t>
            </a:r>
          </a:p>
          <a:p>
            <a:r>
              <a:rPr lang="en-US" dirty="0" smtClean="0"/>
              <a:t>Strong Work Ethic</a:t>
            </a:r>
          </a:p>
          <a:p>
            <a:r>
              <a:rPr lang="en-US" dirty="0" smtClean="0"/>
              <a:t>Analytical Skills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806952" cy="1981200"/>
          </a:xfrm>
        </p:spPr>
        <p:txBody>
          <a:bodyPr/>
          <a:lstStyle/>
          <a:p>
            <a:r>
              <a:rPr lang="en-US" dirty="0" smtClean="0"/>
              <a:t>Honesty/Integrity</a:t>
            </a:r>
          </a:p>
          <a:p>
            <a:r>
              <a:rPr lang="en-US" dirty="0" smtClean="0"/>
              <a:t>Motivation/Initiative</a:t>
            </a:r>
          </a:p>
          <a:p>
            <a:r>
              <a:rPr lang="en-US" dirty="0" smtClean="0"/>
              <a:t>Teamwork Skills</a:t>
            </a:r>
          </a:p>
          <a:p>
            <a:r>
              <a:rPr lang="en-US" dirty="0" smtClean="0"/>
              <a:t>Flexibility/Adaptability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Four: Experience.  Show Top Skills and Qualities of a perfect candidate!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5842" name="Picture 2" descr="http://static8.businessinsider.com/image/4b6c6caa00000000009b4ea6-400-300/hiring-the-perfect-candid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657600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When describing your part-time or summer jobs keep the top skills of a perfect job candidate in mind!</a:t>
            </a:r>
          </a:p>
          <a:p>
            <a:r>
              <a:rPr lang="en-US" dirty="0" smtClean="0"/>
              <a:t>When describing your responsibilities and </a:t>
            </a:r>
            <a:r>
              <a:rPr lang="en-US" dirty="0" smtClean="0"/>
              <a:t>accomplishments, highlight skills that are specifically </a:t>
            </a:r>
            <a:r>
              <a:rPr lang="en-US" dirty="0" smtClean="0"/>
              <a:t>relevant to the type of position you are seeking.</a:t>
            </a:r>
          </a:p>
          <a:p>
            <a:r>
              <a:rPr lang="en-US" dirty="0" smtClean="0"/>
              <a:t>You must </a:t>
            </a:r>
            <a:r>
              <a:rPr lang="en-US" dirty="0" smtClean="0"/>
              <a:t>prove</a:t>
            </a:r>
            <a:r>
              <a:rPr lang="en-US" dirty="0" smtClean="0"/>
              <a:t> </a:t>
            </a:r>
            <a:r>
              <a:rPr lang="en-US" dirty="0" smtClean="0"/>
              <a:t>that you have these skills.  Don’t just say “Organized, Creative, Team Player”</a:t>
            </a:r>
          </a:p>
          <a:p>
            <a:r>
              <a:rPr lang="en-US" dirty="0" smtClean="0"/>
              <a:t>Use your experience to prove that you are organized by using action verbs and results!</a:t>
            </a:r>
          </a:p>
          <a:p>
            <a:r>
              <a:rPr lang="en-US" dirty="0" smtClean="0"/>
              <a:t>Include 3-5 action verb statements.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730752" cy="2743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VERY IMPORTANT! Start the description with an </a:t>
            </a:r>
            <a:r>
              <a:rPr lang="en-US" dirty="0" smtClean="0">
                <a:solidFill>
                  <a:schemeClr val="accent1"/>
                </a:solidFill>
              </a:rPr>
              <a:t>ACTION VERB </a:t>
            </a:r>
            <a:r>
              <a:rPr lang="en-US" dirty="0" smtClean="0"/>
              <a:t>and end with the </a:t>
            </a:r>
            <a:r>
              <a:rPr lang="en-US" dirty="0" smtClean="0">
                <a:solidFill>
                  <a:schemeClr val="accent1"/>
                </a:solidFill>
              </a:rPr>
              <a:t>RESULT</a:t>
            </a:r>
            <a:r>
              <a:rPr lang="en-US" dirty="0" smtClean="0"/>
              <a:t>!)</a:t>
            </a:r>
          </a:p>
          <a:p>
            <a:r>
              <a:rPr lang="en-US" dirty="0" smtClean="0"/>
              <a:t>Use present tense verb (“manage” “collaborate”) when describing tasks that you are still doing.</a:t>
            </a:r>
          </a:p>
          <a:p>
            <a:r>
              <a:rPr lang="en-US" dirty="0" smtClean="0"/>
              <a:t>Use past tense (“managed” or “collaborated”) when describing tasks that you are no longer doing.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417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Four: Experience.  Show Top Skills and Qualities of a perfect candidate!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62" name="Picture 2" descr="http://govcentral.monster.com/nfs/govcentral/attachment_images/0007/5201/ActionVerbsWords_crop380w.jpg?12368217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4343400"/>
            <a:ext cx="3619500" cy="2381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1265238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Accomplished</a:t>
            </a:r>
          </a:p>
          <a:p>
            <a:r>
              <a:rPr lang="en-US" dirty="0" smtClean="0"/>
              <a:t>Achieved</a:t>
            </a:r>
          </a:p>
          <a:p>
            <a:r>
              <a:rPr lang="en-US" dirty="0" smtClean="0"/>
              <a:t>Assisted</a:t>
            </a:r>
          </a:p>
          <a:p>
            <a:r>
              <a:rPr lang="en-US" dirty="0" smtClean="0"/>
              <a:t>Collaborated</a:t>
            </a:r>
          </a:p>
          <a:p>
            <a:r>
              <a:rPr lang="en-US" dirty="0" smtClean="0"/>
              <a:t>Composed</a:t>
            </a:r>
          </a:p>
          <a:p>
            <a:r>
              <a:rPr lang="en-US" dirty="0" smtClean="0"/>
              <a:t>Coordinated</a:t>
            </a:r>
          </a:p>
          <a:p>
            <a:r>
              <a:rPr lang="en-US" dirty="0" smtClean="0"/>
              <a:t>Created</a:t>
            </a:r>
          </a:p>
          <a:p>
            <a:r>
              <a:rPr lang="en-US" dirty="0" smtClean="0"/>
              <a:t>Demonstrated</a:t>
            </a:r>
          </a:p>
          <a:p>
            <a:r>
              <a:rPr lang="en-US" dirty="0" smtClean="0"/>
              <a:t>Designed</a:t>
            </a:r>
          </a:p>
          <a:p>
            <a:r>
              <a:rPr lang="en-US" dirty="0" smtClean="0"/>
              <a:t>Developed</a:t>
            </a:r>
          </a:p>
          <a:p>
            <a:r>
              <a:rPr lang="en-US" dirty="0" smtClean="0"/>
              <a:t>Drafted</a:t>
            </a:r>
          </a:p>
          <a:p>
            <a:r>
              <a:rPr lang="en-US" dirty="0" smtClean="0"/>
              <a:t>Edited</a:t>
            </a:r>
          </a:p>
          <a:p>
            <a:r>
              <a:rPr lang="en-US" dirty="0" smtClean="0"/>
              <a:t>Established</a:t>
            </a:r>
          </a:p>
          <a:p>
            <a:r>
              <a:rPr lang="en-US" dirty="0" smtClean="0"/>
              <a:t>Explained</a:t>
            </a:r>
          </a:p>
          <a:p>
            <a:r>
              <a:rPr lang="en-US" dirty="0" smtClean="0"/>
              <a:t>Formed</a:t>
            </a:r>
          </a:p>
          <a:p>
            <a:r>
              <a:rPr lang="en-US" dirty="0" smtClean="0"/>
              <a:t>Generated</a:t>
            </a:r>
          </a:p>
          <a:p>
            <a:r>
              <a:rPr lang="en-US" dirty="0" smtClean="0"/>
              <a:t>Guided</a:t>
            </a:r>
          </a:p>
          <a:p>
            <a:r>
              <a:rPr lang="en-US" dirty="0" smtClean="0"/>
              <a:t>Implemented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Informed</a:t>
            </a:r>
          </a:p>
          <a:p>
            <a:r>
              <a:rPr lang="en-US" dirty="0" smtClean="0"/>
              <a:t>Maintained</a:t>
            </a:r>
          </a:p>
          <a:p>
            <a:r>
              <a:rPr lang="en-US" dirty="0" smtClean="0"/>
              <a:t>Monitored</a:t>
            </a:r>
          </a:p>
          <a:p>
            <a:r>
              <a:rPr lang="en-US" dirty="0" smtClean="0"/>
              <a:t>Motivated</a:t>
            </a:r>
          </a:p>
          <a:p>
            <a:r>
              <a:rPr lang="en-US" dirty="0" smtClean="0"/>
              <a:t>Obtained</a:t>
            </a:r>
          </a:p>
          <a:p>
            <a:r>
              <a:rPr lang="en-US" dirty="0" smtClean="0"/>
              <a:t>Organized</a:t>
            </a:r>
          </a:p>
          <a:p>
            <a:r>
              <a:rPr lang="en-US" dirty="0" smtClean="0"/>
              <a:t>Performed</a:t>
            </a:r>
          </a:p>
          <a:p>
            <a:r>
              <a:rPr lang="en-US" dirty="0" smtClean="0"/>
              <a:t>Prepared</a:t>
            </a:r>
          </a:p>
          <a:p>
            <a:r>
              <a:rPr lang="en-US" dirty="0" smtClean="0"/>
              <a:t>Produced</a:t>
            </a:r>
          </a:p>
          <a:p>
            <a:r>
              <a:rPr lang="en-US" dirty="0" smtClean="0"/>
              <a:t>Published</a:t>
            </a:r>
          </a:p>
          <a:p>
            <a:r>
              <a:rPr lang="en-US" dirty="0" smtClean="0"/>
              <a:t>Recruited</a:t>
            </a:r>
          </a:p>
          <a:p>
            <a:r>
              <a:rPr lang="en-US" dirty="0" smtClean="0"/>
              <a:t>Resolved</a:t>
            </a:r>
          </a:p>
          <a:p>
            <a:r>
              <a:rPr lang="en-US" dirty="0" smtClean="0"/>
              <a:t>Set up</a:t>
            </a:r>
          </a:p>
          <a:p>
            <a:r>
              <a:rPr lang="en-US" dirty="0" smtClean="0"/>
              <a:t>Solved</a:t>
            </a:r>
          </a:p>
          <a:p>
            <a:r>
              <a:rPr lang="en-US" dirty="0" smtClean="0"/>
              <a:t>Supported</a:t>
            </a:r>
          </a:p>
          <a:p>
            <a:r>
              <a:rPr lang="en-US" dirty="0" smtClean="0"/>
              <a:t>Taught</a:t>
            </a:r>
          </a:p>
          <a:p>
            <a:r>
              <a:rPr lang="en-US" dirty="0" smtClean="0"/>
              <a:t>Trained</a:t>
            </a:r>
          </a:p>
          <a:p>
            <a:r>
              <a:rPr lang="en-US" dirty="0" smtClean="0"/>
              <a:t>Used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"/>
            <a:ext cx="7467600" cy="14176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Action Verb Cheat Sheet </a:t>
            </a:r>
          </a:p>
          <a:p>
            <a:pPr lvl="0" algn="ctr">
              <a:spcBef>
                <a:spcPct val="0"/>
              </a:spcBef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for describing your work responsibilities and accomplishments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 description of responsibilities and accomplishments to show computer experience:</a:t>
            </a:r>
          </a:p>
          <a:p>
            <a:pPr lvl="1"/>
            <a:r>
              <a:rPr lang="en-US" dirty="0" smtClean="0"/>
              <a:t>Wrote several reports using Microsoft Word on a HP computer</a:t>
            </a:r>
          </a:p>
          <a:p>
            <a:pPr lvl="1"/>
            <a:r>
              <a:rPr lang="en-US" dirty="0" smtClean="0"/>
              <a:t>Tutored other students in basic word processing</a:t>
            </a:r>
          </a:p>
          <a:p>
            <a:pPr lvl="1"/>
            <a:r>
              <a:rPr lang="en-US" dirty="0" smtClean="0"/>
              <a:t>Improved my typing speed and accuracy using home computer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 description of responsibilities and accomplishments to show marketing/sales skills:</a:t>
            </a:r>
          </a:p>
          <a:p>
            <a:pPr lvl="1"/>
            <a:r>
              <a:rPr lang="en-US" dirty="0" smtClean="0"/>
              <a:t>Sold advertising space to local businesses for school yearbook, raising $2,500 for junior class trip.</a:t>
            </a:r>
          </a:p>
          <a:p>
            <a:pPr lvl="1"/>
            <a:r>
              <a:rPr lang="en-US" dirty="0" smtClean="0"/>
              <a:t>Helped my father with a door-to-door campaign to get our mayor reelected.</a:t>
            </a:r>
            <a:endParaRPr lang="en-US" dirty="0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228600" y="274638"/>
            <a:ext cx="83058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0000"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describing your work responsibilities and accomplishments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95600"/>
            <a:ext cx="3657600" cy="2286000"/>
          </a:xfrm>
        </p:spPr>
        <p:txBody>
          <a:bodyPr/>
          <a:lstStyle/>
          <a:p>
            <a:r>
              <a:rPr lang="en-US" dirty="0" smtClean="0"/>
              <a:t>Microsoft Word</a:t>
            </a:r>
          </a:p>
          <a:p>
            <a:r>
              <a:rPr lang="en-US" dirty="0" smtClean="0"/>
              <a:t>Microsoft Excel</a:t>
            </a:r>
          </a:p>
          <a:p>
            <a:r>
              <a:rPr lang="en-US" dirty="0" smtClean="0"/>
              <a:t>Microsoft Power Point</a:t>
            </a:r>
          </a:p>
          <a:p>
            <a:r>
              <a:rPr lang="en-US" dirty="0" smtClean="0"/>
              <a:t>Adobe Photoshop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five: computer proficiencies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6866" name="Picture 2" descr="http://herbadmother.com/wp-content/uploads/2011/08/snoopy-achter-de-computer-b114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1600200"/>
            <a:ext cx="3733800" cy="4981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600200"/>
            <a:ext cx="7086600" cy="4572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List any merit scholarships including nominations, awards, honors, achievements (include dates), languages in which you are fluent</a:t>
            </a:r>
          </a:p>
          <a:p>
            <a:r>
              <a:rPr lang="en-US" sz="1800" dirty="0" smtClean="0"/>
              <a:t>List all sports, clubs, and volunteer activities in which you have participated (include dates)</a:t>
            </a:r>
          </a:p>
          <a:p>
            <a:r>
              <a:rPr lang="en-US" sz="1800" dirty="0" smtClean="0"/>
              <a:t>Workshops or seminars (list only if you have attended)</a:t>
            </a:r>
          </a:p>
          <a:p>
            <a:r>
              <a:rPr lang="en-US" sz="1800" dirty="0" smtClean="0"/>
              <a:t>Certificates (First aid, CPR, Life Saving)</a:t>
            </a:r>
          </a:p>
          <a:p>
            <a:r>
              <a:rPr lang="en-US" sz="1800" dirty="0" smtClean="0"/>
              <a:t>Hobbies (list hobbies that help you develop job-related skills such as Surfing the Internet)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Six: Honors and activities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1986" name="Picture 2" descr="http://www.studentsoftheworld.info/sites/schools/img/33129_student_activities_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4495800"/>
            <a:ext cx="2882900" cy="2006600"/>
          </a:xfrm>
          <a:prstGeom prst="rect">
            <a:avLst/>
          </a:prstGeom>
          <a:noFill/>
        </p:spPr>
      </p:pic>
      <p:pic>
        <p:nvPicPr>
          <p:cNvPr id="41988" name="Picture 4" descr="http://www.pursuegoodstuff.com/Page-Hoopla/Honors-30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410075"/>
            <a:ext cx="2628900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Resume is…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001000" cy="5029200"/>
          </a:xfrm>
        </p:spPr>
        <p:txBody>
          <a:bodyPr/>
          <a:lstStyle/>
          <a:p>
            <a:r>
              <a:rPr lang="en-US" dirty="0" smtClean="0"/>
              <a:t>A brief summary of your experience, education, and skills.</a:t>
            </a:r>
          </a:p>
          <a:p>
            <a:endParaRPr lang="en-US" dirty="0" smtClean="0"/>
          </a:p>
          <a:p>
            <a:r>
              <a:rPr lang="en-US" dirty="0" smtClean="0"/>
              <a:t>A marketing tool!</a:t>
            </a:r>
          </a:p>
          <a:p>
            <a:endParaRPr lang="en-US" dirty="0" smtClean="0"/>
          </a:p>
          <a:p>
            <a:r>
              <a:rPr lang="en-US" dirty="0" smtClean="0"/>
              <a:t>Usually one-two pages depending on your work experience.</a:t>
            </a:r>
          </a:p>
          <a:p>
            <a:endParaRPr lang="en-US" dirty="0" smtClean="0"/>
          </a:p>
          <a:p>
            <a:r>
              <a:rPr lang="en-US" dirty="0" smtClean="0"/>
              <a:t>Designed to make an employer want to interview you.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981200"/>
            <a:ext cx="8763000" cy="3505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200" dirty="0" smtClean="0"/>
              <a:t>EXAMPLE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HONORS AND ACTIVITIES</a:t>
            </a:r>
          </a:p>
          <a:p>
            <a:r>
              <a:rPr lang="en-US" sz="2200" dirty="0" smtClean="0"/>
              <a:t>A Honor Roll, 2008-Present</a:t>
            </a:r>
          </a:p>
          <a:p>
            <a:r>
              <a:rPr lang="en-US" sz="2200" dirty="0" smtClean="0"/>
              <a:t>Student Government Treasurer, 2010-Present</a:t>
            </a:r>
          </a:p>
          <a:p>
            <a:r>
              <a:rPr lang="en-US" sz="2200" dirty="0" smtClean="0"/>
              <a:t>Students Against Destructive Decisions, Member 2011</a:t>
            </a:r>
          </a:p>
          <a:p>
            <a:r>
              <a:rPr lang="en-US" sz="2200" dirty="0" smtClean="0"/>
              <a:t>BETA Club, Member 2010</a:t>
            </a:r>
          </a:p>
          <a:p>
            <a:r>
              <a:rPr lang="en-US" sz="2200" dirty="0" smtClean="0"/>
              <a:t>National Technical Honor Society, Secretary 2011</a:t>
            </a:r>
          </a:p>
          <a:p>
            <a:r>
              <a:rPr lang="en-US" sz="2200" dirty="0" smtClean="0"/>
              <a:t>Senior Varsity Women’s Volleyball Team, Member 2010-Present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Six: Honors and activities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5058" name="Picture 2" descr="http://t2.gstatic.com/images?q=tbn:ANd9GcSqhBmhk2auuqAVwjr76GEDUW9SOOn0WIwRuWQEbaqYD8U62tz7Y82_vx8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562600"/>
            <a:ext cx="1428750" cy="1000125"/>
          </a:xfrm>
          <a:prstGeom prst="rect">
            <a:avLst/>
          </a:prstGeom>
          <a:noFill/>
        </p:spPr>
      </p:pic>
      <p:pic>
        <p:nvPicPr>
          <p:cNvPr id="45060" name="Picture 4" descr="http://t1.gstatic.com/images?q=tbn:ANd9GcR8Sawy1HaJdqAtCyUcmXGqXkxsJnsuCKO5gHOaGtUnHzZhkBaxiUgle_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81200" y="5562600"/>
            <a:ext cx="981075" cy="933450"/>
          </a:xfrm>
          <a:prstGeom prst="rect">
            <a:avLst/>
          </a:prstGeom>
          <a:noFill/>
        </p:spPr>
      </p:pic>
      <p:pic>
        <p:nvPicPr>
          <p:cNvPr id="45062" name="Picture 6" descr="http://t3.gstatic.com/images?q=tbn:ANd9GcQ3rGLxtcXWnQYar2p1XanWukon71SKG5ZWf8cxc768HTsTlLChCbigAGgn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81400" y="5410200"/>
            <a:ext cx="1238250" cy="1238250"/>
          </a:xfrm>
          <a:prstGeom prst="rect">
            <a:avLst/>
          </a:prstGeom>
          <a:noFill/>
        </p:spPr>
      </p:pic>
      <p:pic>
        <p:nvPicPr>
          <p:cNvPr id="45064" name="Picture 8" descr="http://t2.gstatic.com/images?q=tbn:ANd9GcQ1yWY2qKxBJQCCrOBOdE0DnLvqQef_GdyLstoouwbbJSpfJAHhpS6kUKk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05400" y="5334000"/>
            <a:ext cx="1057275" cy="1304926"/>
          </a:xfrm>
          <a:prstGeom prst="rect">
            <a:avLst/>
          </a:prstGeom>
          <a:noFill/>
        </p:spPr>
      </p:pic>
      <p:pic>
        <p:nvPicPr>
          <p:cNvPr id="45066" name="Picture 10" descr="http://t0.gstatic.com/images?q=tbn:ANd9GcRhpltntnb9SQwyI4ATqJYMdpy2BiwF7Af4V288pOWz0qD5HiFVcz6Ffa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5715000"/>
            <a:ext cx="1076325" cy="885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perfectly fine to write “Reference available upon request”</a:t>
            </a:r>
          </a:p>
          <a:p>
            <a:r>
              <a:rPr lang="en-US" dirty="0" smtClean="0"/>
              <a:t>However, be prepared to present 3-5 references if requested.</a:t>
            </a:r>
          </a:p>
          <a:p>
            <a:r>
              <a:rPr lang="en-US" dirty="0" smtClean="0"/>
              <a:t>Good idea to prepare  a separate sheet to serve as your reference page.</a:t>
            </a:r>
          </a:p>
          <a:p>
            <a:r>
              <a:rPr lang="en-US" dirty="0" smtClean="0"/>
              <a:t>Your contact information should go at the top of the reference page.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When thinking of references, consider supervisors and teachers.  Do not list friends or family members.</a:t>
            </a:r>
          </a:p>
          <a:p>
            <a:r>
              <a:rPr lang="en-US" dirty="0" smtClean="0"/>
              <a:t>Ask someone to serve as a reference before you list him/her.</a:t>
            </a:r>
          </a:p>
          <a:p>
            <a:r>
              <a:rPr lang="en-US" dirty="0" smtClean="0"/>
              <a:t>Let your reference know that you are looking for a position and the kind of position.  </a:t>
            </a:r>
          </a:p>
          <a:p>
            <a:r>
              <a:rPr lang="en-US" dirty="0" smtClean="0"/>
              <a:t>Provide your reference with a copy of your resume.  WHY?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Seven: References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former employer?</a:t>
            </a:r>
          </a:p>
          <a:p>
            <a:r>
              <a:rPr lang="en-US" dirty="0" smtClean="0"/>
              <a:t>Your father?</a:t>
            </a:r>
          </a:p>
          <a:p>
            <a:r>
              <a:rPr lang="en-US" dirty="0" smtClean="0"/>
              <a:t>Your best friend?</a:t>
            </a:r>
          </a:p>
          <a:p>
            <a:r>
              <a:rPr lang="en-US" dirty="0" smtClean="0"/>
              <a:t>Your coach?</a:t>
            </a:r>
          </a:p>
          <a:p>
            <a:r>
              <a:rPr lang="en-US" dirty="0" smtClean="0"/>
              <a:t>A high school teacher?</a:t>
            </a:r>
          </a:p>
          <a:p>
            <a:r>
              <a:rPr lang="en-US" dirty="0" smtClean="0"/>
              <a:t>A coworker?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A teammate?</a:t>
            </a:r>
          </a:p>
          <a:p>
            <a:r>
              <a:rPr lang="en-US" dirty="0" smtClean="0"/>
              <a:t>Your mother?</a:t>
            </a:r>
          </a:p>
          <a:p>
            <a:r>
              <a:rPr lang="en-US" dirty="0" smtClean="0"/>
              <a:t>A college professor?</a:t>
            </a:r>
          </a:p>
          <a:p>
            <a:r>
              <a:rPr lang="en-US" dirty="0" smtClean="0"/>
              <a:t>A relative?</a:t>
            </a:r>
          </a:p>
          <a:p>
            <a:r>
              <a:rPr lang="en-US" dirty="0" smtClean="0"/>
              <a:t>A boyfriend or girlfriend?</a:t>
            </a:r>
          </a:p>
          <a:p>
            <a:r>
              <a:rPr lang="en-US" dirty="0" smtClean="0"/>
              <a:t>An older neighbor whom you help when she needs it?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Seven: References?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Yes or No?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8130" name="Picture 2" descr="http://www.cartoonstock.com/newscartoons/cartoonists/jco/lowres/jcon1035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248150"/>
            <a:ext cx="3810000" cy="260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Include your contact information at the top of the References Page</a:t>
            </a:r>
          </a:p>
          <a:p>
            <a:r>
              <a:rPr lang="en-US" dirty="0" smtClean="0"/>
              <a:t>Then include the following information about your reference: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Name:</a:t>
            </a:r>
          </a:p>
          <a:p>
            <a:pPr lvl="1"/>
            <a:r>
              <a:rPr lang="en-US" dirty="0" smtClean="0"/>
              <a:t>Title:</a:t>
            </a:r>
          </a:p>
          <a:p>
            <a:pPr lvl="1"/>
            <a:r>
              <a:rPr lang="en-US" dirty="0" smtClean="0"/>
              <a:t>Company/Institution:</a:t>
            </a:r>
          </a:p>
          <a:p>
            <a:pPr lvl="1"/>
            <a:r>
              <a:rPr lang="en-US" dirty="0" smtClean="0"/>
              <a:t>Department:</a:t>
            </a:r>
          </a:p>
          <a:p>
            <a:pPr lvl="1"/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Phone: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Step Seven: References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3010" name="Picture 2" descr="http://www.whitelaketwp.com/media/pages/refere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2362200"/>
            <a:ext cx="4572000" cy="3086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434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Did I use proper spelling, grammar, punctuation, and style?</a:t>
            </a:r>
          </a:p>
          <a:p>
            <a:r>
              <a:rPr lang="en-US" dirty="0" smtClean="0"/>
              <a:t>Did I have several trusted people to proofread my resume?</a:t>
            </a:r>
          </a:p>
          <a:p>
            <a:r>
              <a:rPr lang="en-US" dirty="0" smtClean="0"/>
              <a:t>Are </a:t>
            </a:r>
            <a:r>
              <a:rPr lang="en-US" dirty="0" smtClean="0"/>
              <a:t>my job descriptions clear and to the point?</a:t>
            </a:r>
          </a:p>
          <a:p>
            <a:r>
              <a:rPr lang="en-US" dirty="0" smtClean="0"/>
              <a:t>Is my font easy to read?</a:t>
            </a:r>
          </a:p>
          <a:p>
            <a:r>
              <a:rPr lang="en-US" dirty="0" smtClean="0"/>
              <a:t>Did I “sell” my transferable skills (computer, communication, teamwork, organization)</a:t>
            </a:r>
          </a:p>
          <a:p>
            <a:r>
              <a:rPr lang="en-US" dirty="0" smtClean="0"/>
              <a:t>Did I tailor my resume to the job that I am seeking?</a:t>
            </a:r>
          </a:p>
          <a:p>
            <a:r>
              <a:rPr lang="en-US" dirty="0" smtClean="0"/>
              <a:t>Was I honest on my resume?</a:t>
            </a:r>
          </a:p>
          <a:p>
            <a:r>
              <a:rPr lang="en-US" dirty="0" smtClean="0"/>
              <a:t>Was I specific and did I give examples?</a:t>
            </a: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Resume Checklist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Picture 2" descr="http://www.envcap.org/sample/images/checklis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133600"/>
            <a:ext cx="25908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95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Did I use simple everyday language?</a:t>
            </a:r>
          </a:p>
          <a:p>
            <a:r>
              <a:rPr lang="en-US" dirty="0" smtClean="0"/>
              <a:t>Did I include dates whenever appropriate?</a:t>
            </a:r>
          </a:p>
          <a:p>
            <a:r>
              <a:rPr lang="en-US" dirty="0" smtClean="0"/>
              <a:t>Did I write out what acronyms stand for because an employer might not know what they mean?</a:t>
            </a:r>
          </a:p>
          <a:p>
            <a:r>
              <a:rPr lang="en-US" dirty="0" smtClean="0"/>
              <a:t>Make sure that your resume does NOT include your age, marital status, health information, salary history.</a:t>
            </a:r>
          </a:p>
          <a:p>
            <a:r>
              <a:rPr lang="en-US" dirty="0" smtClean="0"/>
              <a:t>Make sure that your resume does NOT use pronouns “I” “We” or abbreviations “won’t” “can’t”</a:t>
            </a:r>
          </a:p>
          <a:p>
            <a:r>
              <a:rPr lang="en-US" dirty="0" smtClean="0"/>
              <a:t>Make sure that your resume does not overdo use of bold, italics, or small font</a:t>
            </a:r>
          </a:p>
          <a:p>
            <a:r>
              <a:rPr lang="en-US" dirty="0" smtClean="0"/>
              <a:t>Make sure that your resume does not crowd the margins of the page.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9154" name="Picture 2" descr="http://www.envcap.org/sample/images/checklist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209800"/>
            <a:ext cx="2590800" cy="2857500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Resume Checklist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Resume Rubric: Grade on the scale 1-5,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5 being Best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3657600" cy="4572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Content 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Score___ x 2= 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Effectively presents the applicant ____</a:t>
            </a:r>
          </a:p>
          <a:p>
            <a:r>
              <a:rPr lang="en-US" dirty="0" smtClean="0"/>
              <a:t>Identifies the kind of position desired ____</a:t>
            </a:r>
          </a:p>
          <a:p>
            <a:r>
              <a:rPr lang="en-US" dirty="0" smtClean="0"/>
              <a:t>Skills are obvious ____</a:t>
            </a:r>
          </a:p>
          <a:p>
            <a:r>
              <a:rPr lang="en-US" dirty="0" smtClean="0"/>
              <a:t>Accomplishments are evident ____</a:t>
            </a:r>
          </a:p>
          <a:p>
            <a:r>
              <a:rPr lang="en-US" dirty="0" smtClean="0"/>
              <a:t>Education &amp; training are included ____</a:t>
            </a:r>
          </a:p>
          <a:p>
            <a:r>
              <a:rPr lang="en-US" dirty="0" smtClean="0"/>
              <a:t>Previous work experience is listed ____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295400"/>
            <a:ext cx="4035552" cy="4876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Mechanics &amp; Visual Aspects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Score ____ x 1= ____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Includes appropriate parts of a resume ____</a:t>
            </a:r>
          </a:p>
          <a:p>
            <a:r>
              <a:rPr lang="en-US" dirty="0" smtClean="0"/>
              <a:t>Content is relevant to the desired position ____ </a:t>
            </a:r>
          </a:p>
          <a:p>
            <a:r>
              <a:rPr lang="en-US" dirty="0" smtClean="0"/>
              <a:t>Information is concise, accurate, and positive ____</a:t>
            </a:r>
          </a:p>
          <a:p>
            <a:r>
              <a:rPr lang="en-US" dirty="0" smtClean="0"/>
              <a:t>Information is credible ____</a:t>
            </a:r>
          </a:p>
          <a:p>
            <a:r>
              <a:rPr lang="en-US" dirty="0" smtClean="0"/>
              <a:t>Easy to read and scan ____</a:t>
            </a:r>
          </a:p>
          <a:p>
            <a:r>
              <a:rPr lang="en-US" dirty="0" smtClean="0"/>
              <a:t>Attractive presentation ____</a:t>
            </a:r>
          </a:p>
          <a:p>
            <a:r>
              <a:rPr lang="en-US" dirty="0" smtClean="0"/>
              <a:t>Spelling and grammar are correct ____</a:t>
            </a:r>
          </a:p>
          <a:p>
            <a:r>
              <a:rPr lang="en-US" dirty="0" smtClean="0"/>
              <a:t>One page length ____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5934670"/>
            <a:ext cx="74558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Total Score: ____/100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Why is it important to have a professional resume?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057400"/>
            <a:ext cx="3581400" cy="39624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You need to stand out among the competition!</a:t>
            </a:r>
            <a:endParaRPr lang="en-US" sz="4000" dirty="0"/>
          </a:p>
        </p:txBody>
      </p:sp>
      <p:pic>
        <p:nvPicPr>
          <p:cNvPr id="17410" name="Picture 2" descr="http://4.bp.blogspot.com/-nxEBDFYl_XY/TgXoESSXkiI/AAAAAAAACJg/lVtjhB-2Z-s/s1600/competi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057400"/>
            <a:ext cx="36195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How long does a recruiter spend taking a first glance at your resume?</a:t>
            </a:r>
            <a:br>
              <a:rPr lang="en-US" sz="2800" b="1" dirty="0" smtClean="0">
                <a:solidFill>
                  <a:schemeClr val="accent1"/>
                </a:solidFill>
              </a:rPr>
            </a:b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43400" y="1600200"/>
            <a:ext cx="3581400" cy="49530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 recruiter spends no more than 30 seconds!  </a:t>
            </a:r>
          </a:p>
          <a:p>
            <a:r>
              <a:rPr lang="en-US" sz="3200" dirty="0" smtClean="0"/>
              <a:t>Therefore, your resume must be concise, accurate, and relevant to the job you are seeking.</a:t>
            </a:r>
          </a:p>
          <a:p>
            <a:endParaRPr lang="en-US" sz="3200" dirty="0"/>
          </a:p>
        </p:txBody>
      </p:sp>
      <p:pic>
        <p:nvPicPr>
          <p:cNvPr id="4100" name="Picture 4" descr="http://www.ideachampions.com/weblogs/syd-5aerlntueyg1b1urwbro_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981200"/>
            <a:ext cx="38100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The Successful Resume is a marketing tool for you but it is a __________ tool for the Employer.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32004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A  Promotional?</a:t>
            </a:r>
          </a:p>
          <a:p>
            <a:r>
              <a:rPr lang="en-US" dirty="0" smtClean="0"/>
              <a:t>B  Enjoyable?</a:t>
            </a:r>
          </a:p>
          <a:p>
            <a:r>
              <a:rPr lang="en-US" dirty="0" smtClean="0"/>
              <a:t>C  Screening?</a:t>
            </a:r>
          </a:p>
          <a:p>
            <a:r>
              <a:rPr lang="en-US" dirty="0" smtClean="0"/>
              <a:t>D  Difficult?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rgbClr val="00B0F0"/>
                </a:solidFill>
              </a:rPr>
              <a:t>SCREENING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8434" name="Picture 2" descr="http://www.ivf-infertility.com/images/screenin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4524375" cy="2962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TRUE OR FALSE?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The purpose of a resume is to convince an employer to call and offer you a job.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67200" y="2590800"/>
            <a:ext cx="4114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False.  The purpose of a resume is to convince the employer to call and offer you an interview! </a:t>
            </a:r>
            <a:endParaRPr lang="en-US" sz="3200" dirty="0"/>
          </a:p>
        </p:txBody>
      </p:sp>
      <p:pic>
        <p:nvPicPr>
          <p:cNvPr id="19458" name="Picture 2" descr="http://www.sourcecon.com/media/2010/09/teleph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True or False?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A good length for a resume is three to four pages.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2895600"/>
            <a:ext cx="342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False.  A good length for a resume is one-two pages.  Why?</a:t>
            </a:r>
            <a:endParaRPr lang="en-US" sz="3200" dirty="0"/>
          </a:p>
        </p:txBody>
      </p:sp>
      <p:pic>
        <p:nvPicPr>
          <p:cNvPr id="24578" name="Picture 2" descr="http://chris2010andbeyond.files.wordpress.com/2011/01/resume-length.jpg?w=226&amp;h=2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514600"/>
            <a:ext cx="2514600" cy="2819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True or False?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066800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One well-written resume can be used to apply for any job opening.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19600" y="2895600"/>
            <a:ext cx="3429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False. You need to “sell” your skills that relate to the specific position!  </a:t>
            </a:r>
            <a:endParaRPr lang="en-US" sz="3200" dirty="0"/>
          </a:p>
        </p:txBody>
      </p:sp>
      <p:pic>
        <p:nvPicPr>
          <p:cNvPr id="25602" name="Picture 2" descr="http://www.canadavisa.com/images/stories/Federal%20Skilled%20Work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743200"/>
            <a:ext cx="35814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660</TotalTime>
  <Words>1963</Words>
  <Application>Microsoft Office PowerPoint</Application>
  <PresentationFormat>On-screen Show (4:3)</PresentationFormat>
  <Paragraphs>331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Oriel</vt:lpstr>
      <vt:lpstr>Market Your Skills!</vt:lpstr>
      <vt:lpstr>What Is a Resume?</vt:lpstr>
      <vt:lpstr>A Resume is…</vt:lpstr>
      <vt:lpstr>Why is it important to have a professional resume?</vt:lpstr>
      <vt:lpstr>How long does a recruiter spend taking a first glance at your resume? </vt:lpstr>
      <vt:lpstr>The Successful Resume is a marketing tool for you but it is a __________ tool for the Employer.</vt:lpstr>
      <vt:lpstr>TRUE OR FALSE?</vt:lpstr>
      <vt:lpstr>True or False?</vt:lpstr>
      <vt:lpstr>True or False?</vt:lpstr>
      <vt:lpstr>True or False?</vt:lpstr>
      <vt:lpstr>While scanning a resume, a recruiter is looking for important KEY WORDS that match the job description.  What are the KEY WORDS in this job description?</vt:lpstr>
      <vt:lpstr>Examples of  KEY WORDS on a resume</vt:lpstr>
      <vt:lpstr>Resume Tips</vt:lpstr>
      <vt:lpstr>Step one: Contact information</vt:lpstr>
      <vt:lpstr>Step two: objective statement</vt:lpstr>
      <vt:lpstr>Step two: objective statement</vt:lpstr>
      <vt:lpstr>Objective Statement Part 1: Include the Position</vt:lpstr>
      <vt:lpstr>Objective Statement Part 2: Include the Field</vt:lpstr>
      <vt:lpstr>Objective Statement Part 3: Include the Skills/Experience</vt:lpstr>
      <vt:lpstr>Step two: objective statement</vt:lpstr>
      <vt:lpstr>Step Three: Education and Training</vt:lpstr>
      <vt:lpstr>Step Four: Experience</vt:lpstr>
      <vt:lpstr>Step Four: Experience</vt:lpstr>
      <vt:lpstr>Step Four: Experience.  Show Top Skills and Qualities of a perfect candidate!</vt:lpstr>
      <vt:lpstr>Step Four: Experience.  Show Top Skills and Qualities of a perfect candidate!</vt:lpstr>
      <vt:lpstr>Slide 26</vt:lpstr>
      <vt:lpstr>describing your work responsibilities and accomplishments</vt:lpstr>
      <vt:lpstr>Step five: computer proficiencies</vt:lpstr>
      <vt:lpstr>Step Six: Honors and activities</vt:lpstr>
      <vt:lpstr>Step Six: Honors and activities</vt:lpstr>
      <vt:lpstr>Step Seven: References</vt:lpstr>
      <vt:lpstr>Step Seven: References?  Yes or No?</vt:lpstr>
      <vt:lpstr>Step Seven: References</vt:lpstr>
      <vt:lpstr>Resume Checklist</vt:lpstr>
      <vt:lpstr>Resume Checklist</vt:lpstr>
      <vt:lpstr>Resume Rubric: Grade on the scale 1-5,  5 being Best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 Your Skills!</dc:title>
  <dc:creator>sedwards4</dc:creator>
  <cp:lastModifiedBy>sedwards4</cp:lastModifiedBy>
  <cp:revision>111</cp:revision>
  <dcterms:created xsi:type="dcterms:W3CDTF">2011-09-15T13:52:09Z</dcterms:created>
  <dcterms:modified xsi:type="dcterms:W3CDTF">2012-09-06T15:28:27Z</dcterms:modified>
</cp:coreProperties>
</file>